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619" r:id="rId2"/>
    <p:sldId id="620" r:id="rId3"/>
    <p:sldId id="621" r:id="rId4"/>
    <p:sldId id="622" r:id="rId5"/>
    <p:sldId id="623" r:id="rId6"/>
    <p:sldId id="624" r:id="rId7"/>
    <p:sldId id="625" r:id="rId8"/>
    <p:sldId id="626" r:id="rId9"/>
    <p:sldId id="627" r:id="rId10"/>
    <p:sldId id="628" r:id="rId11"/>
    <p:sldId id="629" r:id="rId12"/>
    <p:sldId id="630" r:id="rId13"/>
    <p:sldId id="631" r:id="rId14"/>
    <p:sldId id="632" r:id="rId15"/>
    <p:sldId id="633" r:id="rId16"/>
    <p:sldId id="634" r:id="rId17"/>
    <p:sldId id="635" r:id="rId18"/>
    <p:sldId id="636" r:id="rId19"/>
    <p:sldId id="637" r:id="rId20"/>
    <p:sldId id="638" r:id="rId21"/>
    <p:sldId id="639" r:id="rId22"/>
    <p:sldId id="640" r:id="rId23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ACB6"/>
    <a:srgbClr val="FFF9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6" autoAdjust="0"/>
    <p:restoredTop sz="90816" autoAdjust="0"/>
  </p:normalViewPr>
  <p:slideViewPr>
    <p:cSldViewPr>
      <p:cViewPr varScale="1">
        <p:scale>
          <a:sx n="68" d="100"/>
          <a:sy n="68" d="100"/>
        </p:scale>
        <p:origin x="14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903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B2C24-D588-4B68-B483-756AE5D45FE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79321-05A7-43E3-9CD6-18292FB3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03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82111-5AC0-47F4-B7BD-6055E2406FA5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95CF8-675E-4755-B29F-95B2A947B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best way to pull your advisor’s legs</a:t>
            </a:r>
            <a:r>
              <a:rPr lang="en-US" baseline="0" dirty="0" smtClean="0"/>
              <a:t> is to let your advisor present the work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95CF8-675E-4755-B29F-95B2A947B2B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3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SMO – sequential</a:t>
            </a:r>
            <a:r>
              <a:rPr lang="en-US" baseline="0" dirty="0" smtClean="0"/>
              <a:t> minimal 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95CF8-675E-4755-B29F-95B2A947B2B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4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of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95CF8-675E-4755-B29F-95B2A947B2B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46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means it performs better than current approaches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95CF8-675E-4755-B29F-95B2A947B2B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0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95CF8-675E-4755-B29F-95B2A947B2B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9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SCUBA++ - our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n-gram augmented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95CF8-675E-4755-B29F-95B2A947B2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32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here means remove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95CF8-675E-4755-B29F-95B2A947B2B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1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Even limited amount of historical data helps in sarcasm detection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95CF8-675E-4755-B29F-95B2A947B2B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8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6" name="Picture 2" descr="C:\Users\gbarbier\Desktop\lwm1_mg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8550" y="76200"/>
            <a:ext cx="1619250" cy="1076325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1"/>
            <a:ext cx="1371599" cy="118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7567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7" hasCustomPrompt="1"/>
          </p:nvPr>
        </p:nvSpPr>
        <p:spPr>
          <a:xfrm>
            <a:off x="1981200" y="3886200"/>
            <a:ext cx="6858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anchor="ctr" anchorCtr="0">
            <a:normAutofit/>
          </a:bodyPr>
          <a:lstStyle>
            <a:lvl1pPr algn="l">
              <a:buFont typeface="Arial" pitchFamily="34" charset="0"/>
              <a:buChar char="•"/>
              <a:defRPr sz="3600" b="1">
                <a:solidFill>
                  <a:schemeClr val="accent6">
                    <a:lumMod val="75000"/>
                  </a:schemeClr>
                </a:solidFill>
              </a:defRPr>
            </a:lvl1pPr>
            <a:lvl2pPr algn="l">
              <a:defRPr sz="2000"/>
            </a:lvl2pPr>
            <a:lvl3pPr algn="l">
              <a:defRPr sz="1800"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934720"/>
            <a:ext cx="8458200" cy="2895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33400"/>
            <a:ext cx="9144000" cy="38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17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31899"/>
            <a:ext cx="9052560" cy="7315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wrap="square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3187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>
                <a:solidFill>
                  <a:srgbClr val="0D0163"/>
                </a:solidFill>
              </a:defRPr>
            </a:lvl1pPr>
            <a:lvl2pPr>
              <a:defRPr>
                <a:solidFill>
                  <a:srgbClr val="0D0163"/>
                </a:solidFill>
              </a:defRPr>
            </a:lvl2pPr>
            <a:lvl3pPr>
              <a:defRPr>
                <a:solidFill>
                  <a:srgbClr val="0D0163"/>
                </a:solidFill>
              </a:defRPr>
            </a:lvl3pPr>
            <a:lvl4pPr>
              <a:defRPr>
                <a:solidFill>
                  <a:srgbClr val="0D0163"/>
                </a:solidFill>
              </a:defRPr>
            </a:lvl4pPr>
            <a:lvl5pPr>
              <a:defRPr>
                <a:solidFill>
                  <a:srgbClr val="0D016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05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31899"/>
            <a:ext cx="9052560" cy="7315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wrap="square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D0163"/>
                </a:solidFill>
              </a:defRPr>
            </a:lvl1pPr>
            <a:lvl2pPr>
              <a:defRPr>
                <a:solidFill>
                  <a:srgbClr val="0D0163"/>
                </a:solidFill>
              </a:defRPr>
            </a:lvl2pPr>
            <a:lvl3pPr>
              <a:defRPr>
                <a:solidFill>
                  <a:srgbClr val="0D0163"/>
                </a:solidFill>
              </a:defRPr>
            </a:lvl3pPr>
            <a:lvl4pPr>
              <a:defRPr>
                <a:solidFill>
                  <a:srgbClr val="0D0163"/>
                </a:solidFill>
              </a:defRPr>
            </a:lvl4pPr>
            <a:lvl5pPr>
              <a:defRPr>
                <a:solidFill>
                  <a:srgbClr val="0D016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5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229600" cy="53187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>
                <a:solidFill>
                  <a:srgbClr val="0D0163"/>
                </a:solidFill>
              </a:defRPr>
            </a:lvl1pPr>
            <a:lvl2pPr>
              <a:defRPr>
                <a:solidFill>
                  <a:srgbClr val="0D0163"/>
                </a:solidFill>
              </a:defRPr>
            </a:lvl2pPr>
            <a:lvl3pPr>
              <a:defRPr>
                <a:solidFill>
                  <a:srgbClr val="0D0163"/>
                </a:solidFill>
              </a:defRPr>
            </a:lvl3pPr>
            <a:lvl4pPr>
              <a:defRPr>
                <a:solidFill>
                  <a:srgbClr val="0D0163"/>
                </a:solidFill>
              </a:defRPr>
            </a:lvl4pPr>
            <a:lvl5pPr>
              <a:defRPr>
                <a:solidFill>
                  <a:srgbClr val="0D016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0" y="6564634"/>
            <a:ext cx="9144000" cy="3048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583680"/>
            <a:ext cx="533400" cy="27432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1001">
            <a:schemeClr val="lt2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fld id="{C3B76011-FA69-4E10-B45A-93FFAD2DF13B}" type="slidenum">
              <a:rPr lang="en-US" sz="1200" smtClean="0">
                <a:solidFill>
                  <a:sysClr val="windowText" lastClr="000000"/>
                </a:solidFill>
              </a:rPr>
              <a:pPr algn="ctr"/>
              <a:t>‹#›</a:t>
            </a:fld>
            <a:endParaRPr lang="en-US" sz="1300" dirty="0">
              <a:solidFill>
                <a:sysClr val="windowText" lastClr="00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" y="31899"/>
            <a:ext cx="9052560" cy="7315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wrap="square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1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038600" cy="5410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dirty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648200" y="914400"/>
            <a:ext cx="4038600" cy="5410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dirty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" y="31899"/>
            <a:ext cx="9052560" cy="7315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wrap="square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9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914400"/>
            <a:ext cx="43434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800" kern="1200" dirty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Insert graphic in this quadrant</a:t>
            </a:r>
            <a:endParaRPr lang="en-US" dirty="0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4648200" y="914400"/>
            <a:ext cx="42672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Tasks/Schedule:</a:t>
            </a:r>
          </a:p>
          <a:p>
            <a:pPr lvl="0"/>
            <a:r>
              <a:rPr lang="en-US" dirty="0" smtClean="0"/>
              <a:t>Status: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Content Placeholder 11"/>
          <p:cNvSpPr>
            <a:spLocks noGrp="1"/>
          </p:cNvSpPr>
          <p:nvPr>
            <p:ph sz="quarter" idx="17" hasCustomPrompt="1"/>
          </p:nvPr>
        </p:nvSpPr>
        <p:spPr>
          <a:xfrm>
            <a:off x="4648200" y="3886200"/>
            <a:ext cx="4267200" cy="259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Technology:</a:t>
            </a:r>
          </a:p>
          <a:p>
            <a:pPr lvl="0"/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37160" y="3784948"/>
            <a:ext cx="87782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16200000" flipH="1">
            <a:off x="1783079" y="3703320"/>
            <a:ext cx="557784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152400" y="3886200"/>
            <a:ext cx="4343400" cy="2590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>
                <a:solidFill>
                  <a:srgbClr val="0D0163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Goals:</a:t>
            </a:r>
          </a:p>
          <a:p>
            <a:pPr lvl="0"/>
            <a:r>
              <a:rPr lang="en-US" dirty="0" smtClean="0"/>
              <a:t>Sponsor:</a:t>
            </a:r>
          </a:p>
          <a:p>
            <a:pPr lvl="0"/>
            <a:r>
              <a:rPr lang="en-US" dirty="0" smtClean="0"/>
              <a:t>Project Lead:</a:t>
            </a:r>
          </a:p>
          <a:p>
            <a:pPr lvl="0"/>
            <a:r>
              <a:rPr lang="en-US" dirty="0" smtClean="0"/>
              <a:t>Collaborators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" y="31899"/>
            <a:ext cx="9052560" cy="7315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wrap="square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9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D72DB8-F460-46A5-A9FE-9A4C9B9BF9F0}" type="datetime1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AD6D33-2D40-460E-8838-502E4D10A5C0}" type="datetime1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1263" y="6570953"/>
            <a:ext cx="9467850" cy="287047"/>
            <a:chOff x="15240" y="6570953"/>
            <a:chExt cx="9467850" cy="287047"/>
          </a:xfrm>
        </p:grpSpPr>
        <p:sp>
          <p:nvSpPr>
            <p:cNvPr id="5" name="TextBox 4"/>
            <p:cNvSpPr txBox="1"/>
            <p:nvPr/>
          </p:nvSpPr>
          <p:spPr>
            <a:xfrm>
              <a:off x="52663" y="6583680"/>
              <a:ext cx="2286000" cy="27432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tIns="0" bIns="0" rtlCol="0" anchor="ctr" anchorCtr="0">
              <a:noAutofit/>
            </a:bodyPr>
            <a:lstStyle/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7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023110" y="6570953"/>
              <a:ext cx="7459980" cy="287047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l"/>
              <a:r>
                <a:rPr lang="en-US" sz="1100" b="1" dirty="0" smtClean="0">
                  <a:solidFill>
                    <a:srgbClr val="FFC000"/>
                  </a:solidFill>
                </a:rPr>
                <a:t>Sarcasm Detection on Twitter</a:t>
              </a:r>
              <a:endParaRPr lang="en-US" sz="1100" b="1" dirty="0">
                <a:solidFill>
                  <a:srgbClr val="FFC000"/>
                </a:solidFill>
              </a:endParaRPr>
            </a:p>
          </p:txBody>
        </p:sp>
        <p:pic>
          <p:nvPicPr>
            <p:cNvPr id="7" name="Picture 2" descr="C:\Users\gbarbier\Desktop\lwm1_mg.gi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5240" y="6606540"/>
              <a:ext cx="343912" cy="22860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 userDrawn="1"/>
          </p:nvSpPr>
          <p:spPr>
            <a:xfrm>
              <a:off x="8610600" y="6583680"/>
              <a:ext cx="533400" cy="27432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endParaRPr lang="en-US" sz="13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4953000" y="6581001"/>
              <a:ext cx="3657600" cy="276999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 smtClean="0">
                  <a:solidFill>
                    <a:srgbClr val="FFC000"/>
                  </a:solidFill>
                </a:rPr>
                <a:t>WSDM2015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1" name="TextBox 10"/>
          <p:cNvSpPr txBox="1"/>
          <p:nvPr userDrawn="1"/>
        </p:nvSpPr>
        <p:spPr>
          <a:xfrm>
            <a:off x="8610600" y="6591049"/>
            <a:ext cx="548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B637103-1419-456F-855C-A57A93F3EF38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625459"/>
            <a:ext cx="228600" cy="23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92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SarcasmDetectionWSDM201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37" y="228600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sz="5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Sarcasm Detection on </a:t>
            </a:r>
            <a:r>
              <a:rPr lang="en-US" sz="51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Twitter </a:t>
            </a:r>
            <a:r>
              <a:rPr lang="en-US" sz="5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5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Behavioral Modeling </a:t>
            </a:r>
            <a:r>
              <a:rPr lang="en-US" sz="30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Approach</a:t>
            </a:r>
            <a:br>
              <a:rPr lang="en-US" sz="30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0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0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3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3" y="3886200"/>
            <a:ext cx="9144000" cy="703754"/>
          </a:xfrm>
        </p:spPr>
        <p:txBody>
          <a:bodyPr>
            <a:normAutofit/>
          </a:bodyPr>
          <a:lstStyle/>
          <a:p>
            <a:r>
              <a:rPr lang="en-US" sz="2800" i="1" dirty="0" err="1" smtClean="0">
                <a:solidFill>
                  <a:schemeClr val="tx1"/>
                </a:solidFill>
              </a:rPr>
              <a:t>Ashwin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Rajadesingan</a:t>
            </a:r>
            <a:r>
              <a:rPr lang="en-US" sz="2800" i="1" dirty="0" smtClean="0">
                <a:solidFill>
                  <a:schemeClr val="tx1"/>
                </a:solidFill>
              </a:rPr>
              <a:t>, Reza Zafarani, and </a:t>
            </a:r>
            <a:r>
              <a:rPr lang="en-US" sz="2800" i="1" dirty="0" err="1" smtClean="0">
                <a:solidFill>
                  <a:schemeClr val="tx1"/>
                </a:solidFill>
              </a:rPr>
              <a:t>Huan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Liu</a:t>
            </a:r>
            <a:endParaRPr lang="en-US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https://media.licdn.com/media/p/6/005/090/0a1/3e01d4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648199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pbs.twimg.com/profile_images/378800000472010870/7567460524ba4f8d19248fea9becb9b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238" y="4645152"/>
            <a:ext cx="1527048" cy="152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public.asu.edu/~huanliu/Liu_Hua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21"/>
          <a:stretch/>
        </p:blipFill>
        <p:spPr bwMode="auto">
          <a:xfrm>
            <a:off x="5314625" y="4645152"/>
            <a:ext cx="1543375" cy="152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wsdm-conference.org/2015/wp-content/uploads/2014/12/cropped-header.period.expand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8761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22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52400"/>
            <a:ext cx="9498842" cy="175617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Sarcasm as a </a:t>
            </a:r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Means </a:t>
            </a:r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</a:t>
            </a:r>
            <a:b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Conveying </a:t>
            </a:r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Emotion</a:t>
            </a:r>
            <a:r>
              <a:rPr lang="en-US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025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2025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Basavanna</a:t>
            </a:r>
            <a:r>
              <a:rPr lang="en-US" sz="2025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2000), (</a:t>
            </a:r>
            <a:r>
              <a:rPr lang="en-US" sz="2025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Toplak</a:t>
            </a:r>
            <a:r>
              <a:rPr lang="en-US" sz="2025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2000), (</a:t>
            </a:r>
            <a:r>
              <a:rPr lang="en-US" sz="2025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Ducharme</a:t>
            </a:r>
            <a:r>
              <a:rPr lang="en-US" sz="2025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1994), (Grice, 1978)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0" y="1981200"/>
            <a:ext cx="5105400" cy="4343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Mood</a:t>
            </a:r>
            <a:r>
              <a:rPr lang="en-US" dirty="0" smtClean="0"/>
              <a:t>: A user in a foul mood is more likely to use sarcasm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Emotional expressiveness: </a:t>
            </a:r>
            <a:br>
              <a:rPr lang="en-US" b="1" dirty="0" smtClean="0"/>
            </a:br>
            <a:r>
              <a:rPr lang="en-US" dirty="0" smtClean="0"/>
              <a:t>how expressive a Twitter </a:t>
            </a:r>
            <a:br>
              <a:rPr lang="en-US" dirty="0" smtClean="0"/>
            </a:br>
            <a:r>
              <a:rPr lang="en-US" dirty="0" smtClean="0"/>
              <a:t>user is based on past </a:t>
            </a:r>
            <a:br>
              <a:rPr lang="en-US" dirty="0" smtClean="0"/>
            </a:br>
            <a:r>
              <a:rPr lang="en-US" dirty="0" smtClean="0"/>
              <a:t>sentiment usage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en-US" b="1" dirty="0" smtClean="0"/>
              <a:t>Frustration: </a:t>
            </a:r>
            <a:r>
              <a:rPr lang="en-US" dirty="0" smtClean="0"/>
              <a:t>People use sarcasm to vent out </a:t>
            </a:r>
            <a:br>
              <a:rPr lang="en-US" dirty="0" smtClean="0"/>
            </a:br>
            <a:r>
              <a:rPr lang="en-US" dirty="0" smtClean="0"/>
              <a:t>frustration (</a:t>
            </a:r>
            <a:r>
              <a:rPr lang="en-US" dirty="0" err="1" smtClean="0"/>
              <a:t>Ducharme</a:t>
            </a:r>
            <a:r>
              <a:rPr lang="en-US" dirty="0" smtClean="0"/>
              <a:t>, 1994) </a:t>
            </a:r>
          </a:p>
          <a:p>
            <a:pPr marL="342900" lvl="1" indent="0">
              <a:buNone/>
            </a:pPr>
            <a:r>
              <a:rPr lang="en-US" dirty="0" smtClean="0"/>
              <a:t>- number of swear words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2438400"/>
            <a:ext cx="4343400" cy="3583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87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Sarcasm as a Function of Familiarity</a:t>
            </a:r>
            <a:r>
              <a:rPr lang="en-US" sz="40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Cheang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2011; Rockwell,2003, 2011)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4267201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US" b="1" dirty="0" smtClean="0"/>
              <a:t>a. Familiarity </a:t>
            </a:r>
            <a:r>
              <a:rPr lang="en-US" b="1" dirty="0"/>
              <a:t>of environment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/>
              <a:t>People express sarcasm better when they are well acquainted with the environment. </a:t>
            </a:r>
            <a:r>
              <a:rPr lang="en-US" dirty="0" smtClean="0"/>
              <a:t>We can model it with </a:t>
            </a:r>
            <a:r>
              <a:rPr lang="en-US" dirty="0"/>
              <a:t>features such as:</a:t>
            </a:r>
          </a:p>
          <a:p>
            <a:pPr marL="1069181" lvl="3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200" dirty="0"/>
              <a:t>Number of tweets posted in Twitter</a:t>
            </a:r>
          </a:p>
          <a:p>
            <a:pPr marL="1069181" lvl="3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200" dirty="0"/>
              <a:t>Number of friends and followers</a:t>
            </a:r>
          </a:p>
          <a:p>
            <a:pPr marL="1069181" lvl="3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200" dirty="0"/>
              <a:t>Frequency of Twitter </a:t>
            </a:r>
            <a:r>
              <a:rPr lang="en-US" sz="2200" dirty="0" smtClean="0"/>
              <a:t>usage</a:t>
            </a:r>
            <a:endParaRPr lang="en-US" sz="2200" b="1" dirty="0" smtClean="0"/>
          </a:p>
          <a:p>
            <a:pPr marL="0" indent="0">
              <a:buNone/>
            </a:pPr>
            <a:r>
              <a:rPr lang="en-US" b="1" dirty="0" smtClean="0"/>
              <a:t>b. Familiarity of language </a:t>
            </a:r>
            <a:r>
              <a:rPr lang="en-US" dirty="0" smtClean="0"/>
              <a:t>(</a:t>
            </a:r>
            <a:r>
              <a:rPr lang="en-US" dirty="0"/>
              <a:t>Dress, 2008)</a:t>
            </a:r>
            <a:endParaRPr lang="en-US" b="1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easured with vocabulary/grammar skills</a:t>
            </a:r>
          </a:p>
          <a:p>
            <a:pPr lvl="2"/>
            <a:r>
              <a:rPr lang="en-US" dirty="0" smtClean="0"/>
              <a:t>We measure vocabulary and POS usage in Tweets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2056" name="Picture 8" descr="http://butcherville.com/dailybuffet/wp-content/uploads/2010/05/binary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861" y="2514600"/>
            <a:ext cx="2436139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8225745" cy="121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63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4172"/>
          </a:xfrm>
        </p:spPr>
        <p:txBody>
          <a:bodyPr>
            <a:noAutofit/>
          </a:bodyPr>
          <a:lstStyle/>
          <a:p>
            <a:pPr algn="ctr"/>
            <a:r>
              <a:rPr lang="en-US" sz="3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Sarcasm as a Form of Written Expression</a:t>
            </a:r>
            <a:endParaRPr lang="en-US" sz="33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333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Sarcasm in speech includes low pitch, high intensity and a slow tempo (Rockwell, 2000). Written sarcasm is devoid of such options.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Prosodic </a:t>
            </a:r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variations</a:t>
            </a:r>
          </a:p>
          <a:p>
            <a:pPr marL="514350" indent="-514350">
              <a:buAutoNum type="romanUcPeriod"/>
            </a:pPr>
            <a:endParaRPr lang="en-US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Structural variations: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Structural variations are inadvertent variations in the POS composition of tweets to express sarcasm.</a:t>
            </a:r>
          </a:p>
          <a:p>
            <a:pPr marL="0" indent="0">
              <a:buNone/>
            </a:pPr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10000"/>
            <a:ext cx="5480232" cy="6779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495800"/>
            <a:ext cx="5436964" cy="8355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514600"/>
            <a:ext cx="4083551" cy="15121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24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Research Questions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39" y="1371600"/>
            <a:ext cx="8991600" cy="4800600"/>
          </a:xfrm>
        </p:spPr>
        <p:txBody>
          <a:bodyPr/>
          <a:lstStyle/>
          <a:p>
            <a:pPr marL="557213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3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our behavior modeling approach work? How well?</a:t>
            </a:r>
          </a:p>
          <a:p>
            <a:pPr marL="471488" indent="-428625">
              <a:buClr>
                <a:schemeClr val="accent2"/>
              </a:buClr>
              <a:buFont typeface="+mj-lt"/>
              <a:buAutoNum type="arabicPeriod"/>
            </a:pPr>
            <a:r>
              <a:rPr lang="en-US" sz="3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using historical information actually benefit sarcasm detection? </a:t>
            </a:r>
          </a:p>
          <a:p>
            <a:pPr marL="842963" lvl="1" indent="-457200">
              <a:buClr>
                <a:schemeClr val="accent2"/>
              </a:buClr>
            </a:pPr>
            <a:r>
              <a:rPr lang="en-US" sz="3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so, how much historical information is required?</a:t>
            </a:r>
          </a:p>
          <a:p>
            <a:pPr marL="471488" indent="-428625">
              <a:buClr>
                <a:schemeClr val="accent2"/>
              </a:buClr>
              <a:buFont typeface="+mj-lt"/>
              <a:buAutoNum type="arabicPeriod"/>
            </a:pPr>
            <a:r>
              <a:rPr lang="en-US" sz="3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features from theories contribute most to sarcasm detection on Twitter?</a:t>
            </a:r>
          </a:p>
        </p:txBody>
      </p:sp>
    </p:spTree>
    <p:extLst>
      <p:ext uri="{BB962C8B-B14F-4D97-AF65-F5344CB8AC3E}">
        <p14:creationId xmlns:p14="http://schemas.microsoft.com/office/powerpoint/2010/main" val="338728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Dataset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Sarcastic tweets:</a:t>
            </a:r>
          </a:p>
          <a:p>
            <a:pPr lvl="1"/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9,104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tweets containing #sarcasm and #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</a:t>
            </a:r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tweets:</a:t>
            </a:r>
          </a:p>
          <a:p>
            <a:pPr lvl="1"/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81,936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random sample of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tweets</a:t>
            </a:r>
          </a:p>
          <a:p>
            <a:pPr marL="685800" lvl="2" indent="0">
              <a:buNone/>
            </a:pPr>
            <a:r>
              <a:rPr lang="en-US" sz="2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after removing tweets containing #sarcasm and #not</a:t>
            </a:r>
            <a:r>
              <a:rPr lang="en-US" sz="2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sz="2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mtClean="0"/>
              <a:t>Dataset:</a:t>
            </a:r>
            <a:r>
              <a:rPr lang="en-US" dirty="0"/>
              <a:t> </a:t>
            </a:r>
            <a:r>
              <a:rPr lang="en-US" u="sng" dirty="0">
                <a:hlinkClick r:id="rId3"/>
              </a:rPr>
              <a:t>http://bit.ly/SarcasmDetectionWSDM2015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29000"/>
            <a:ext cx="8063567" cy="9931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8058851" cy="12899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29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Baselines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8382000" cy="4800600"/>
          </a:xfrm>
        </p:spPr>
        <p:txBody>
          <a:bodyPr>
            <a:normAutofit fontScale="92500" lnSpcReduction="20000"/>
          </a:bodyPr>
          <a:lstStyle/>
          <a:p>
            <a:pPr marL="426244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Contrast Approach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tweet is sarcastic if it contains a positive verb phrase or positive predicative expression and a negative situation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phrase </a:t>
            </a:r>
            <a:r>
              <a:rPr lang="en-US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i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Riloff</a:t>
            </a:r>
            <a:r>
              <a:rPr lang="en-US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al., EMNLP 2013)</a:t>
            </a:r>
            <a:endParaRPr lang="en-US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6244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6244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Hybrid Approach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Contrast Approach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-gram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</a:t>
            </a:r>
            <a:r>
              <a:rPr lang="en-US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i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Riloff</a:t>
            </a:r>
            <a:r>
              <a:rPr lang="en-US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al., EMNLP 2013)</a:t>
            </a:r>
            <a:endParaRPr lang="en-US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6244" indent="-423863">
              <a:buClr>
                <a:schemeClr val="accent2"/>
              </a:buClr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6244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Embedded results from the n-gram model into SCUBA as well. We call the n-gram augmented framework,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SCUBA+</a:t>
            </a:r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Baseline Algorithms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SCUBA – {past sarcasm hashtags feature}</a:t>
            </a:r>
          </a:p>
          <a:p>
            <a:pPr marL="426244" indent="-426244">
              <a:buClr>
                <a:schemeClr val="accent2"/>
              </a:buClr>
              <a:buNone/>
            </a:pP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Majority classifier</a:t>
            </a:r>
          </a:p>
          <a:p>
            <a:pPr marL="426244" indent="-426244">
              <a:buClr>
                <a:schemeClr val="accent2"/>
              </a:buClr>
              <a:buNone/>
            </a:pP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N-gram model used in Hybrid Approach and SCUBA++</a:t>
            </a:r>
          </a:p>
        </p:txBody>
      </p:sp>
    </p:spTree>
    <p:extLst>
      <p:ext uri="{BB962C8B-B14F-4D97-AF65-F5344CB8AC3E}">
        <p14:creationId xmlns:p14="http://schemas.microsoft.com/office/powerpoint/2010/main" val="32158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Performance Comparison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4525963"/>
          </a:xfrm>
        </p:spPr>
        <p:txBody>
          <a:bodyPr/>
          <a:lstStyle/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10-Fold Cross Validation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628169"/>
              </p:ext>
            </p:extLst>
          </p:nvPr>
        </p:nvGraphicFramePr>
        <p:xfrm>
          <a:off x="0" y="2057400"/>
          <a:ext cx="9144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294"/>
                <a:gridCol w="1061526"/>
                <a:gridCol w="868459"/>
                <a:gridCol w="1092335"/>
                <a:gridCol w="1055463"/>
                <a:gridCol w="1067595"/>
                <a:gridCol w="1043328"/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Technique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Dataset Distribution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1:1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20:80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10:90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endParaRPr lang="en-US" sz="1400" b="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Accuracy</a:t>
                      </a:r>
                      <a:endParaRPr lang="en-US" sz="1400" b="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AUC</a:t>
                      </a:r>
                      <a:endParaRPr lang="en-US" sz="1400" b="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Accuracy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Accuracy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AUC</a:t>
                      </a: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SCUBA++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86.08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0.86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89.81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0.80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92.94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0.70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SCUBA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83.46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0.83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88.10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0.76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92.24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0.60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SCUBA - #sarcasm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83.41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0.83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87.53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0.74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91.87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0.63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Baseline:</a:t>
                      </a:r>
                      <a:r>
                        <a:rPr lang="en-US" sz="1400" i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Contrast</a:t>
                      </a:r>
                      <a:r>
                        <a:rPr lang="en-US" sz="1400" i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Approach</a:t>
                      </a:r>
                      <a:endParaRPr lang="en-US" sz="14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56.50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0.56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78.98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0.57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86.59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0.57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Baseline:</a:t>
                      </a:r>
                      <a:r>
                        <a:rPr lang="en-US" sz="1400" i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Hybrid Approach</a:t>
                      </a:r>
                      <a:endParaRPr lang="en-US" sz="14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77.26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0.77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78.40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0.75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83.87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0.67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Baseline:</a:t>
                      </a:r>
                      <a:r>
                        <a:rPr lang="en-US" sz="1400" i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N-gram</a:t>
                      </a:r>
                      <a:r>
                        <a:rPr lang="en-US" sz="1400" i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Classifier</a:t>
                      </a:r>
                      <a:endParaRPr lang="en-US" sz="14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78.56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0.78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81.63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0.76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87.89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0.65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Baseline:</a:t>
                      </a:r>
                      <a:r>
                        <a:rPr lang="en-US" sz="1400" i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Majority Classifier</a:t>
                      </a:r>
                      <a:endParaRPr lang="en-US" sz="14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50.00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0.50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80.00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0.50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90.00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0.50</a:t>
                      </a:r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1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historical information</a:t>
            </a:r>
            <a:b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improve sarcasm detection?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5257800" cy="4419600"/>
          </a:xfrm>
        </p:spPr>
        <p:txBody>
          <a:bodyPr>
            <a:noAutofit/>
          </a:bodyPr>
          <a:lstStyle/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SCUBA without historical data:</a:t>
            </a:r>
          </a:p>
          <a:p>
            <a:pPr marL="769144" lvl="1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79.38%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accuracy </a:t>
            </a:r>
          </a:p>
          <a:p>
            <a:pPr marL="769144" lvl="1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Outperforms all other approaches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Historical Data Helps</a:t>
            </a:r>
          </a:p>
          <a:p>
            <a:pPr marL="769144" lvl="1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.14%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increase in performance.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  <a:r>
              <a:rPr lang="en-US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tweets seem sufficient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1981200"/>
            <a:ext cx="4419601" cy="36035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98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Forms Contribute most to </a:t>
            </a:r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arcasm Detection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382866"/>
              </p:ext>
            </p:extLst>
          </p:nvPr>
        </p:nvGraphicFramePr>
        <p:xfrm>
          <a:off x="228600" y="1828800"/>
          <a:ext cx="8686800" cy="441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334"/>
                <a:gridCol w="3056466"/>
              </a:tblGrid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Feature set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Accuracy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All feature sets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83.46%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3137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Contrast-based features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57.34%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31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Complexity-based features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73.00%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31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en-US" sz="24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Emotion expression</a:t>
                      </a:r>
                      <a:r>
                        <a:rPr lang="en-US" sz="24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-based </a:t>
                      </a:r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features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71.52%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31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Familiarity-based features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73.67%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31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Written expression</a:t>
                      </a:r>
                      <a:r>
                        <a:rPr lang="en-US" sz="24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-based </a:t>
                      </a:r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features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76.72%</a:t>
                      </a:r>
                      <a:endParaRPr lang="en-US" sz="2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6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657600"/>
            <a:ext cx="7777532" cy="19645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6600" b="1" i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Sarcasm</a:t>
            </a:r>
            <a:r>
              <a:rPr lang="en-US" sz="405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4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48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US" sz="4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nuanced form of language where usually, the user explicitly states the opposite of what she implies. </a:t>
            </a:r>
          </a:p>
          <a:p>
            <a:endParaRPr lang="en-US" sz="405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60" y="1828800"/>
            <a:ext cx="8489155" cy="10501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61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Features Contribute </a:t>
            </a:r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ost to Sarcasm </a:t>
            </a:r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etection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798637"/>
            <a:ext cx="9144000" cy="4525963"/>
          </a:xfrm>
        </p:spPr>
        <p:txBody>
          <a:bodyPr/>
          <a:lstStyle/>
          <a:p>
            <a:pPr marL="423863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/>
              <a:t>Percentage of emoticons and adjectives in </a:t>
            </a:r>
            <a:r>
              <a:rPr lang="en-US" sz="3000" dirty="0"/>
              <a:t>a</a:t>
            </a:r>
            <a:r>
              <a:rPr lang="en-US" sz="3000" dirty="0" smtClean="0"/>
              <a:t> tweet</a:t>
            </a:r>
          </a:p>
          <a:p>
            <a:pPr marL="423863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/>
              <a:t>Percentage of past words with sentiment score 2,3,-3</a:t>
            </a:r>
          </a:p>
          <a:p>
            <a:pPr marL="423863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/>
              <a:t>Number of polysyllables per word in </a:t>
            </a:r>
            <a:r>
              <a:rPr lang="en-US" sz="3000" dirty="0"/>
              <a:t>a</a:t>
            </a:r>
            <a:r>
              <a:rPr lang="en-US" sz="3000" dirty="0" smtClean="0"/>
              <a:t> tweet</a:t>
            </a:r>
          </a:p>
          <a:p>
            <a:pPr marL="423863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/>
              <a:t>Lexical density of </a:t>
            </a:r>
            <a:r>
              <a:rPr lang="en-US" sz="3000" dirty="0"/>
              <a:t>a</a:t>
            </a:r>
            <a:r>
              <a:rPr lang="en-US" sz="3000" dirty="0" smtClean="0"/>
              <a:t> tweet</a:t>
            </a:r>
          </a:p>
          <a:p>
            <a:pPr marL="423863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/>
              <a:t>Number of past sarcastic tweets posted</a:t>
            </a:r>
          </a:p>
          <a:p>
            <a:pPr marL="423863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/>
              <a:t>Percentage of positive to negative sentiment transitions made by </a:t>
            </a:r>
            <a:r>
              <a:rPr lang="en-US" sz="3000" dirty="0"/>
              <a:t>a</a:t>
            </a:r>
            <a:r>
              <a:rPr lang="en-US" sz="3000" dirty="0" smtClean="0"/>
              <a:t> user</a:t>
            </a:r>
          </a:p>
          <a:p>
            <a:pPr marL="423863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/>
              <a:t>Percentage of capitalized hashtags in </a:t>
            </a:r>
            <a:r>
              <a:rPr lang="en-US" sz="3000" dirty="0"/>
              <a:t>a</a:t>
            </a:r>
            <a:r>
              <a:rPr lang="en-US" sz="3000" dirty="0" smtClean="0"/>
              <a:t> tweet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355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Summary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>
            <a:noAutofit/>
          </a:bodyPr>
          <a:lstStyle/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behavioral Modeling framework of identifying different forms of online sarcasm as:</a:t>
            </a:r>
          </a:p>
          <a:p>
            <a:pPr marL="726281" lvl="1" indent="-426244">
              <a:buClr>
                <a:schemeClr val="accent2"/>
              </a:buClr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contrast of sentiments </a:t>
            </a:r>
          </a:p>
          <a:p>
            <a:pPr marL="726281" lvl="1" indent="-426244">
              <a:buClr>
                <a:schemeClr val="accent2"/>
              </a:buClr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complex form of expression</a:t>
            </a:r>
          </a:p>
          <a:p>
            <a:pPr marL="726281" lvl="1" indent="-426244">
              <a:buClr>
                <a:schemeClr val="accent2"/>
              </a:buClr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means of conveying emotion</a:t>
            </a:r>
          </a:p>
          <a:p>
            <a:pPr marL="726281" lvl="1" indent="-426244">
              <a:buClr>
                <a:schemeClr val="accent2"/>
              </a:buClr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function of familiarity, and</a:t>
            </a:r>
          </a:p>
          <a:p>
            <a:pPr marL="726281" lvl="1" indent="-426244">
              <a:buClr>
                <a:schemeClr val="accent2"/>
              </a:buClr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form of written expression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Modeled on Twitter to build a supervised learning algorithm to detect sarcastic tweets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Experiments demonstrate that SCUBA is effective in detecting sarcastic tweets</a:t>
            </a:r>
          </a:p>
        </p:txBody>
      </p:sp>
    </p:spTree>
    <p:extLst>
      <p:ext uri="{BB962C8B-B14F-4D97-AF65-F5344CB8AC3E}">
        <p14:creationId xmlns:p14="http://schemas.microsoft.com/office/powerpoint/2010/main" val="19228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28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Future Work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914400"/>
            <a:ext cx="8458200" cy="5257800"/>
          </a:xfrm>
        </p:spPr>
        <p:txBody>
          <a:bodyPr/>
          <a:lstStyle/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does a user’s social network influences her propensity to use sarcasm?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the strength of social ties matter in generating sarcasm?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SCUBA be extended to other social networking sites?</a:t>
            </a:r>
          </a:p>
        </p:txBody>
      </p:sp>
    </p:spTree>
    <p:extLst>
      <p:ext uri="{BB962C8B-B14F-4D97-AF65-F5344CB8AC3E}">
        <p14:creationId xmlns:p14="http://schemas.microsoft.com/office/powerpoint/2010/main" val="42518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5028"/>
            <a:ext cx="8126016" cy="99417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Detect Sarcasm?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2400" y="1905000"/>
            <a:ext cx="6061520" cy="3329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34105" y="5943600"/>
            <a:ext cx="9068990" cy="67508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2"/>
              </a:buClr>
              <a:buNone/>
            </a:pPr>
            <a:r>
              <a:rPr lang="en-US" sz="3600" b="1" dirty="0" smtClean="0">
                <a:solidFill>
                  <a:srgbClr val="37AC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 Reason is to </a:t>
            </a:r>
            <a:r>
              <a:rPr lang="en-US" sz="3600" b="1" dirty="0">
                <a:solidFill>
                  <a:srgbClr val="37AC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Avoid PR </a:t>
            </a:r>
            <a:r>
              <a:rPr lang="en-US" sz="3600" b="1" dirty="0" smtClean="0">
                <a:solidFill>
                  <a:srgbClr val="37AC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Blunders</a:t>
            </a:r>
            <a:endParaRPr lang="en-US" sz="3600" b="1" dirty="0">
              <a:solidFill>
                <a:srgbClr val="37AC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914400"/>
            <a:ext cx="3200400" cy="550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428625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Most large companies have dedicated social    media teams providing real-time assistance to consumers.</a:t>
            </a:r>
          </a:p>
          <a:p>
            <a:pPr>
              <a:buClr>
                <a:schemeClr val="accent2"/>
              </a:buClr>
            </a:pP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8625" indent="-428625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teams use social media tools such as Salesforce’s Social Hub to manage the high volume, high velocity tweets.</a:t>
            </a:r>
          </a:p>
          <a:p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6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Related Work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45" y="5486400"/>
            <a:ext cx="8915400" cy="8786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Viewing sarcasm from a linguistic perspective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53437"/>
              </p:ext>
            </p:extLst>
          </p:nvPr>
        </p:nvGraphicFramePr>
        <p:xfrm>
          <a:off x="304800" y="1066801"/>
          <a:ext cx="8458200" cy="4114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97954"/>
                <a:gridCol w="1646258"/>
                <a:gridCol w="4613988"/>
              </a:tblGrid>
              <a:tr h="3589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Authors</a:t>
                      </a:r>
                      <a:endParaRPr lang="en-US" sz="1600" b="1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Conference</a:t>
                      </a:r>
                      <a:endParaRPr lang="en-US" sz="16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Overview of methodology</a:t>
                      </a:r>
                      <a:endParaRPr lang="en-US" sz="16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3910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Riloff</a:t>
                      </a:r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et al.</a:t>
                      </a:r>
                      <a:endParaRPr lang="en-US" sz="1600" b="1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EMNLP 2013</a:t>
                      </a:r>
                      <a:endParaRPr lang="en-US" sz="16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Lexicon-based approach contrasting positive sentiment</a:t>
                      </a:r>
                      <a:r>
                        <a:rPr lang="en-US" sz="16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and negative situation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919264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Liebrecht</a:t>
                      </a:r>
                      <a:r>
                        <a:rPr lang="en-US" sz="1600" u="none" strike="noStrike" kern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et al.</a:t>
                      </a:r>
                      <a:endParaRPr lang="en-US" sz="1600" b="1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WASSA 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(ACL 2013 workshop)</a:t>
                      </a:r>
                      <a:endParaRPr lang="en-US" sz="16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Unigram, bigram and trigram features used to train a Balanced Winnow classifier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39107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Reyes et al.</a:t>
                      </a:r>
                      <a:endParaRPr lang="en-US" sz="1600" b="1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DKE 2012</a:t>
                      </a:r>
                      <a:endParaRPr lang="en-US" sz="16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Ambiguity, emotional cues etc., to train decision trees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39107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Gonzalez-Ibanez et al.</a:t>
                      </a:r>
                      <a:endParaRPr lang="en-US" sz="1600" b="1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ACL 2011 </a:t>
                      </a:r>
                      <a:endParaRPr lang="en-US" sz="1600" i="1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lexical and pragmatic features to train SMO classifier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919264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Davidov</a:t>
                      </a:r>
                      <a:r>
                        <a:rPr lang="en-US" sz="1600" u="none" strike="noStrike" kern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et al.</a:t>
                      </a:r>
                    </a:p>
                    <a:p>
                      <a:r>
                        <a:rPr lang="en-US" sz="1600" u="none" strike="noStrike" kern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Tsur</a:t>
                      </a:r>
                      <a:r>
                        <a:rPr lang="en-US" sz="1600" u="none" strike="noStrike" kern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et al.</a:t>
                      </a:r>
                      <a:endParaRPr lang="en-US" sz="1600" b="1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CoNLL</a:t>
                      </a:r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2010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ICWSM 2010</a:t>
                      </a:r>
                      <a:endParaRPr lang="en-US" sz="16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Patterns and punctuations based features used in a weighted k-nearest neighbor classifier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8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 Characteristics of Twitter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Fewer word cues  (140 character limit)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Evolving slang words, abbreviations, etc.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However, Twitter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provides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Past tweets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graph</a:t>
            </a:r>
          </a:p>
          <a:p>
            <a:pPr marL="342900" lvl="1" indent="0">
              <a:buClr>
                <a:schemeClr val="accent2"/>
              </a:buClr>
              <a:buNone/>
            </a:pPr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 Definition</a:t>
            </a:r>
            <a:endPara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5793"/>
            <a:ext cx="7886700" cy="3034904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Given an unlabeled tweet </a:t>
            </a:r>
            <a:r>
              <a:rPr lang="en-US" sz="3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n-US" sz="3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from user </a:t>
            </a:r>
            <a:r>
              <a:rPr lang="en-US" sz="3600" b="1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  <a:r>
              <a:rPr lang="en-US" sz="36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along with a set of </a:t>
            </a:r>
            <a:r>
              <a:rPr lang="en-US" sz="3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  <a:r>
              <a:rPr lang="en-US" sz="3600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's </a:t>
            </a:r>
            <a:r>
              <a:rPr lang="en-US" sz="3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past tweets </a:t>
            </a:r>
            <a:r>
              <a:rPr lang="en-US" sz="3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n-US" sz="3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solution to sarcasm detection aims to automatically detect if </a:t>
            </a:r>
            <a:r>
              <a:rPr lang="en-US" sz="3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n-US" sz="3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sarcastic or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SCUBA</a:t>
            </a:r>
            <a:r>
              <a:rPr lang="en-US" sz="4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4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975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 </a:t>
            </a:r>
            <a:r>
              <a:rPr lang="en-US" sz="2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arcasm </a:t>
            </a:r>
            <a:r>
              <a:rPr lang="en-US" sz="2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lassification </a:t>
            </a:r>
            <a:r>
              <a:rPr lang="en-US" sz="2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sing a </a:t>
            </a:r>
            <a:r>
              <a:rPr lang="en-US" sz="2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ehavioral modeling </a:t>
            </a:r>
            <a:r>
              <a:rPr lang="en-US" sz="2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pproach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Autofit/>
          </a:bodyPr>
          <a:lstStyle/>
          <a:p>
            <a:pPr marL="428625" indent="-428625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SCUBA learns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findings of behavioral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psychological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aspects of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sarcasm to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determine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a tweet is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sarcastic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8625" indent="-428625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SCUBA captures these behavioral patterns in users’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past tweets and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profiles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complement the (relatively little) information available in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tweets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8625" indent="-428625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SCUBA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constructs computational features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 a supervised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</a:t>
            </a:r>
            <a:r>
              <a:rPr lang="en-US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detect </a:t>
            </a:r>
            <a:r>
              <a:rPr lang="en-US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sarcastic tweets </a:t>
            </a:r>
            <a:endParaRPr lang="en-US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36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28" y="225028"/>
            <a:ext cx="8935872" cy="11465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Sarcasm as a Contrast of Sentiment</a:t>
            </a:r>
            <a:r>
              <a:rPr lang="en-US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7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2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Grice, 1975)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US" sz="2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a. Contrasting Connotations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Using words with contrasting connotations within the same tweet. 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Difference between the maximum positive and negative sentiment/affect words present as features.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sz="2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b.  Contrasting Present with Past</a:t>
            </a:r>
          </a:p>
          <a:p>
            <a:pPr marL="426244" indent="-426244"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lang="en-US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48000"/>
            <a:ext cx="7485764" cy="10977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00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028"/>
            <a:ext cx="9144000" cy="152757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Sarcasm as a </a:t>
            </a:r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Complex form </a:t>
            </a:r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en-US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Expression </a:t>
            </a: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Rockwell, 2007)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US" sz="3600" b="1" dirty="0" smtClean="0"/>
              <a:t>Readability</a:t>
            </a:r>
          </a:p>
          <a:p>
            <a:pPr marL="426244" indent="-423863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sz="3600" dirty="0" smtClean="0"/>
              <a:t>Features inspired from tests measuring readability of text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710416"/>
              </p:ext>
            </p:extLst>
          </p:nvPr>
        </p:nvGraphicFramePr>
        <p:xfrm>
          <a:off x="457200" y="3962400"/>
          <a:ext cx="8250071" cy="2313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243"/>
                <a:gridCol w="4412828"/>
              </a:tblGrid>
              <a:tr h="5783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Measures</a:t>
                      </a:r>
                      <a:endParaRPr lang="en-US" sz="1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Readability Test</a:t>
                      </a:r>
                      <a:endParaRPr lang="en-US" sz="18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578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Number of words</a:t>
                      </a:r>
                      <a:r>
                        <a:rPr lang="en-US" sz="1800" i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and </a:t>
                      </a:r>
                      <a:r>
                        <a:rPr lang="en-US" sz="18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syllables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Flesch-Kincaid Grade Level Formula</a:t>
                      </a:r>
                    </a:p>
                  </a:txBody>
                  <a:tcPr marL="68580" marR="68580" marT="34290" marB="34290"/>
                </a:tc>
              </a:tr>
              <a:tr h="578323"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Number</a:t>
                      </a:r>
                      <a:r>
                        <a:rPr lang="en-US" sz="1800" i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of p</a:t>
                      </a:r>
                      <a:r>
                        <a:rPr lang="en-US" sz="18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olysyllables</a:t>
                      </a:r>
                      <a:endParaRPr lang="en-US" sz="18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SMOG test</a:t>
                      </a:r>
                      <a:endParaRPr lang="en-US" sz="18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578323"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Average word length</a:t>
                      </a:r>
                      <a:endParaRPr lang="en-US" sz="18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Automated Readability Index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cialComputingCours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189868</TotalTime>
  <Words>1068</Words>
  <Application>Microsoft Office PowerPoint</Application>
  <PresentationFormat>On-screen Show (4:3)</PresentationFormat>
  <Paragraphs>245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SocialComputingCourse-Template</vt:lpstr>
      <vt:lpstr>Sarcasm Detection on Twitter  A Behavioral Modeling Approach   </vt:lpstr>
      <vt:lpstr>PowerPoint Presentation</vt:lpstr>
      <vt:lpstr>Why Detect Sarcasm?</vt:lpstr>
      <vt:lpstr>Related Work</vt:lpstr>
      <vt:lpstr>Some Characteristics of Twitter</vt:lpstr>
      <vt:lpstr>Problem Definition</vt:lpstr>
      <vt:lpstr>SCUBA  ( Sarcasm Classification using a Behavioral modeling Approach )</vt:lpstr>
      <vt:lpstr>1. Sarcasm as a Contrast of Sentiment (Grice, 1975)</vt:lpstr>
      <vt:lpstr>2. Sarcasm as a Complex form of Expression (Rockwell, 2007)</vt:lpstr>
      <vt:lpstr>3. Sarcasm as a Means for  Conveying Emotion  (Basavanna, 2000), (Toplak, 2000), (Ducharme, 1994), (Grice, 1978) </vt:lpstr>
      <vt:lpstr>4. Sarcasm as a Function of Familiarity  (Cheang, 2011; Rockwell,2003, 2011)</vt:lpstr>
      <vt:lpstr>5. Sarcasm as a Form of Written Expression</vt:lpstr>
      <vt:lpstr>Research Questions</vt:lpstr>
      <vt:lpstr>Dataset</vt:lpstr>
      <vt:lpstr>Baselines</vt:lpstr>
      <vt:lpstr>Baseline Algorithms</vt:lpstr>
      <vt:lpstr>Performance Comparison</vt:lpstr>
      <vt:lpstr>Can historical information  improve sarcasm detection?</vt:lpstr>
      <vt:lpstr>Which Forms Contribute most to Sarcasm Detection</vt:lpstr>
      <vt:lpstr>What Features Contribute Most to Sarcasm Detection</vt:lpstr>
      <vt:lpstr>Summary</vt:lpstr>
      <vt:lpstr>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Sarcasm Detection on Twitter: A Behavioral Modeling Approach</dc:title>
  <dc:subject>WSDM 2015 Presentation</dc:subject>
  <dc:creator>Reza Zafarani</dc:creator>
  <cp:lastModifiedBy>Reza Zafarani</cp:lastModifiedBy>
  <cp:revision>1900</cp:revision>
  <dcterms:created xsi:type="dcterms:W3CDTF">2006-08-16T00:00:00Z</dcterms:created>
  <dcterms:modified xsi:type="dcterms:W3CDTF">2015-02-12T01:31:10Z</dcterms:modified>
</cp:coreProperties>
</file>